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10.03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26.52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26.76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27.05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27.35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27.90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13 24575,'0'-5'0,"0"-2"-8191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28.28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11.20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11.42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12.73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21.55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23.45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24575,'0'0'-8191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25.93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26.12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2T16:58:26.31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468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26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56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3890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77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6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840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73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8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40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253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78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4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73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30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75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48009BC-0905-4E13-9037-FC2ADC95171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D137-541C-41CF-B495-9D9A3434E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833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customXml" Target="../ink/ink10.xml"/><Relationship Id="rId18" Type="http://schemas.openxmlformats.org/officeDocument/2006/relationships/customXml" Target="../ink/ink15.xml"/><Relationship Id="rId3" Type="http://schemas.openxmlformats.org/officeDocument/2006/relationships/customXml" Target="../ink/ink1.xml"/><Relationship Id="rId7" Type="http://schemas.openxmlformats.org/officeDocument/2006/relationships/customXml" Target="../ink/ink4.xml"/><Relationship Id="rId12" Type="http://schemas.openxmlformats.org/officeDocument/2006/relationships/customXml" Target="../ink/ink9.xml"/><Relationship Id="rId17" Type="http://schemas.openxmlformats.org/officeDocument/2006/relationships/customXml" Target="../ink/ink14.xml"/><Relationship Id="rId2" Type="http://schemas.openxmlformats.org/officeDocument/2006/relationships/image" Target="../media/image6.png"/><Relationship Id="rId16" Type="http://schemas.openxmlformats.org/officeDocument/2006/relationships/customXml" Target="../ink/ink13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11" Type="http://schemas.openxmlformats.org/officeDocument/2006/relationships/customXml" Target="../ink/ink8.xml"/><Relationship Id="rId5" Type="http://schemas.openxmlformats.org/officeDocument/2006/relationships/customXml" Target="../ink/ink2.xml"/><Relationship Id="rId15" Type="http://schemas.openxmlformats.org/officeDocument/2006/relationships/customXml" Target="../ink/ink12.xml"/><Relationship Id="rId10" Type="http://schemas.openxmlformats.org/officeDocument/2006/relationships/customXml" Target="../ink/ink7.xml"/><Relationship Id="rId4" Type="http://schemas.openxmlformats.org/officeDocument/2006/relationships/image" Target="../media/image7.png"/><Relationship Id="rId9" Type="http://schemas.openxmlformats.org/officeDocument/2006/relationships/customXml" Target="../ink/ink6.xml"/><Relationship Id="rId14" Type="http://schemas.openxmlformats.org/officeDocument/2006/relationships/customXml" Target="../ink/ink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Βέρρα Μαρμαλίδου - ΣΕΒ σύνδεσμος επιχειρήσεων και βιομηχανιών">
            <a:extLst>
              <a:ext uri="{FF2B5EF4-FFF2-40B4-BE49-F238E27FC236}">
                <a16:creationId xmlns:a16="http://schemas.microsoft.com/office/drawing/2014/main" xmlns="" id="{6E281410-9F13-3B5A-93FE-2AB490F0B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6214" y="0"/>
            <a:ext cx="3085785" cy="3085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BE9DE99-CD70-B251-B48A-9B1CD38334FA}"/>
              </a:ext>
            </a:extLst>
          </p:cNvPr>
          <p:cNvSpPr txBox="1"/>
          <p:nvPr/>
        </p:nvSpPr>
        <p:spPr>
          <a:xfrm>
            <a:off x="1355630" y="3330549"/>
            <a:ext cx="10305892" cy="2913618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l">
              <a:lnSpc>
                <a:spcPts val="1950"/>
              </a:lnSpc>
              <a:buNone/>
            </a:pPr>
            <a:r>
              <a:rPr lang="el-GR" sz="1600" b="0" i="0" dirty="0">
                <a:effectLst/>
                <a:latin typeface="Helvetica" panose="020B0604020202020204" pitchFamily="34" charset="0"/>
              </a:rPr>
              <a:t>Η Βέρρα </a:t>
            </a:r>
            <a:r>
              <a:rPr lang="el-GR" sz="1600" b="0" i="0" dirty="0" err="1">
                <a:effectLst/>
                <a:latin typeface="Helvetica" panose="020B0604020202020204" pitchFamily="34" charset="0"/>
              </a:rPr>
              <a:t>Μαρμαλίδου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 είναι Πρόεδρος του Ινστιτούτου Εσωτερικών Ελεγκτών Ελλάδας – ΙΙΑ 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Greece. 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Διετέλεσε 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board member &amp; treasurer 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του 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European Confederation of Institutes of Internal Auditing – ECIIA  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για την περίοδο 2016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- 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2022 καθώς και 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member 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του 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ECIIA Banking Committee.</a:t>
            </a:r>
          </a:p>
          <a:p>
            <a:pPr algn="l">
              <a:lnSpc>
                <a:spcPts val="1950"/>
              </a:lnSpc>
              <a:buNone/>
            </a:pPr>
            <a:endParaRPr lang="en-US" sz="1600" b="0" i="0" dirty="0">
              <a:effectLst/>
              <a:latin typeface="Helvetica" panose="020B0604020202020204" pitchFamily="34" charset="0"/>
            </a:endParaRPr>
          </a:p>
          <a:p>
            <a:pPr algn="l">
              <a:lnSpc>
                <a:spcPts val="1950"/>
              </a:lnSpc>
              <a:buNone/>
            </a:pPr>
            <a:r>
              <a:rPr lang="el-GR" sz="1600" b="0" i="0" dirty="0">
                <a:effectLst/>
                <a:latin typeface="Helvetica" panose="020B0604020202020204" pitchFamily="34" charset="0"/>
              </a:rPr>
              <a:t>Εργάζεται στην Εθνική Τράπεζα ως 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Head of Compliance Risk Governance and Monitoring.  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Προγενέστερα υπήρξε 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Head of Audit  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και ακόμη παλιότερα Διευθύντρια του Τομέα 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Private Banking 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της Εθνικής Χρηματιστηριακής. Έχει ασχοληθεί επί σειρά ετών με θέματα 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risk &amp; control.</a:t>
            </a:r>
          </a:p>
          <a:p>
            <a:pPr algn="l">
              <a:lnSpc>
                <a:spcPts val="1950"/>
              </a:lnSpc>
              <a:buNone/>
            </a:pPr>
            <a:endParaRPr lang="en-US" sz="1600" b="0" i="0" dirty="0">
              <a:effectLst/>
              <a:latin typeface="Helvetica" panose="020B0604020202020204" pitchFamily="34" charset="0"/>
            </a:endParaRPr>
          </a:p>
          <a:p>
            <a:pPr algn="l">
              <a:lnSpc>
                <a:spcPts val="1950"/>
              </a:lnSpc>
              <a:buNone/>
            </a:pPr>
            <a:r>
              <a:rPr lang="el-GR" sz="1600" b="0" i="0" dirty="0">
                <a:effectLst/>
                <a:latin typeface="Helvetica" panose="020B0604020202020204" pitchFamily="34" charset="0"/>
              </a:rPr>
              <a:t>Είναι πτυχιούχος Οικονομολόγος από το Εθνικό Καποδιστριακό Πανεπιστήμιο και έχει 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Master 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στα Χρηματοοικονομικά από το Πανεπιστήμιο Πειραιά. Είναι 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Certified Internal Auditor (CIA), 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κάτοχος 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CRMA (Risk Management Assurance Certification) </a:t>
            </a:r>
            <a:r>
              <a:rPr lang="el-GR" sz="1600" b="0" i="0" dirty="0">
                <a:effectLst/>
                <a:latin typeface="Helvetica" panose="020B0604020202020204" pitchFamily="34" charset="0"/>
              </a:rPr>
              <a:t>και του </a:t>
            </a:r>
            <a:r>
              <a:rPr lang="en-US" sz="1600" b="0" i="0" dirty="0">
                <a:effectLst/>
                <a:latin typeface="Helvetica" panose="020B0604020202020204" pitchFamily="34" charset="0"/>
              </a:rPr>
              <a:t>COSO Internal Control Integrated framework Certificate.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3481BF1-4995-B175-35FA-1407E8972FB8}"/>
              </a:ext>
            </a:extLst>
          </p:cNvPr>
          <p:cNvSpPr txBox="1"/>
          <p:nvPr/>
        </p:nvSpPr>
        <p:spPr>
          <a:xfrm>
            <a:off x="1355630" y="276405"/>
            <a:ext cx="7461798" cy="523220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800" b="1" dirty="0"/>
              <a:t>ΣΕΙΡΑ ΔΙΑΛΕΞΕΩΝ 2025-2026</a:t>
            </a:r>
            <a:endParaRPr lang="en-US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C01CDDB-63DC-D9CB-5801-CF51379040BF}"/>
              </a:ext>
            </a:extLst>
          </p:cNvPr>
          <p:cNvSpPr txBox="1"/>
          <p:nvPr/>
        </p:nvSpPr>
        <p:spPr>
          <a:xfrm>
            <a:off x="1355630" y="1054460"/>
            <a:ext cx="7461798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b="1" dirty="0"/>
              <a:t>Την Τετάρτη 26/11/2025 στις 15</a:t>
            </a:r>
            <a:r>
              <a:rPr lang="en-US" b="1" dirty="0"/>
              <a:t>:00 </a:t>
            </a:r>
            <a:endParaRPr lang="el-GR" b="1" dirty="0"/>
          </a:p>
          <a:p>
            <a:pPr algn="ctr"/>
            <a:r>
              <a:rPr lang="el-GR" b="1" dirty="0"/>
              <a:t>στην αίθουσα Β' Σχολής Ο.Π.Ε.</a:t>
            </a:r>
          </a:p>
          <a:p>
            <a:endParaRPr lang="el-GR" b="1" dirty="0"/>
          </a:p>
          <a:p>
            <a:pPr algn="ctr"/>
            <a:r>
              <a:rPr lang="el-GR" b="1" dirty="0"/>
              <a:t>Σας προσκαλούμε στην Διάλεξη με θέμα</a:t>
            </a:r>
            <a:r>
              <a:rPr lang="en-US" b="1" dirty="0"/>
              <a:t>:</a:t>
            </a:r>
            <a:endParaRPr lang="el-GR" b="1" dirty="0"/>
          </a:p>
          <a:p>
            <a:pPr algn="ctr"/>
            <a:endParaRPr lang="el-GR" b="1" dirty="0"/>
          </a:p>
          <a:p>
            <a:r>
              <a:rPr lang="en-US" b="1" dirty="0"/>
              <a:t>“</a:t>
            </a:r>
            <a:r>
              <a:rPr lang="el-GR" b="1" dirty="0" err="1"/>
              <a:t>Inside</a:t>
            </a:r>
            <a:r>
              <a:rPr lang="el-GR" b="1" dirty="0"/>
              <a:t> </a:t>
            </a:r>
            <a:r>
              <a:rPr lang="el-GR" b="1" dirty="0" err="1"/>
              <a:t>to</a:t>
            </a:r>
            <a:r>
              <a:rPr lang="el-GR" b="1" dirty="0"/>
              <a:t> the Top: Ανακαλύπτοντας τον Κόσμο του Εσωτερικού Ελέγχου</a:t>
            </a:r>
            <a:r>
              <a:rPr lang="en-US" b="1" dirty="0"/>
              <a:t>” </a:t>
            </a:r>
            <a:r>
              <a:rPr lang="el-GR" b="1" dirty="0"/>
              <a:t>με καλεσμένη μας την κ. Βέρρα </a:t>
            </a:r>
            <a:r>
              <a:rPr lang="el-GR" b="1" dirty="0" err="1" smtClean="0"/>
              <a:t>Μαρμαλίδου</a:t>
            </a:r>
            <a:r>
              <a:rPr lang="el-GR" b="1" dirty="0" smtClean="0"/>
              <a:t>*</a:t>
            </a:r>
            <a:endParaRPr lang="en-US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xmlns="" id="{7BE6D6A7-9453-87F5-AB20-29055B044A79}"/>
                  </a:ext>
                </a:extLst>
              </p14:cNvPr>
              <p14:cNvContentPartPr/>
              <p14:nvPr/>
            </p14:nvContentPartPr>
            <p14:xfrm>
              <a:off x="1143051" y="3516189"/>
              <a:ext cx="36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BE6D6A7-9453-87F5-AB20-29055B044A7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931" y="3510069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BA46579D-C9E0-1431-E8F4-80E4F8F012EB}"/>
              </a:ext>
            </a:extLst>
          </p:cNvPr>
          <p:cNvGrpSpPr/>
          <p:nvPr/>
        </p:nvGrpSpPr>
        <p:grpSpPr>
          <a:xfrm>
            <a:off x="1774491" y="4288749"/>
            <a:ext cx="360" cy="360"/>
            <a:chOff x="1774491" y="4288749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xmlns="" id="{B2E3A793-55AF-48DE-BEBC-6B3743CED9A2}"/>
                    </a:ext>
                  </a:extLst>
                </p14:cNvPr>
                <p14:cNvContentPartPr/>
                <p14:nvPr/>
              </p14:nvContentPartPr>
              <p14:xfrm>
                <a:off x="1774491" y="4288749"/>
                <a:ext cx="360" cy="36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B2E3A793-55AF-48DE-BEBC-6B3743CED9A2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768371" y="4282629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xmlns="" id="{3DE91C94-31BC-0BC6-783A-669CDCE4A8E3}"/>
                    </a:ext>
                  </a:extLst>
                </p14:cNvPr>
                <p14:cNvContentPartPr/>
                <p14:nvPr/>
              </p14:nvContentPartPr>
              <p14:xfrm>
                <a:off x="1774491" y="4288749"/>
                <a:ext cx="360" cy="3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3DE91C94-31BC-0BC6-783A-669CDCE4A8E3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768371" y="4282629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xmlns="" id="{032BA502-BC90-43FF-81C9-53BBDA034E76}"/>
                  </a:ext>
                </a:extLst>
              </p14:cNvPr>
              <p14:cNvContentPartPr/>
              <p14:nvPr/>
            </p14:nvContentPartPr>
            <p14:xfrm>
              <a:off x="1273371" y="3069789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032BA502-BC90-43FF-81C9-53BBDA034E7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67251" y="3063669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xmlns="" id="{9CDF43D3-70E6-7CB6-0C1D-6B77BF1C1536}"/>
                  </a:ext>
                </a:extLst>
              </p14:cNvPr>
              <p14:cNvContentPartPr/>
              <p14:nvPr/>
            </p14:nvContentPartPr>
            <p14:xfrm>
              <a:off x="2677371" y="577149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9CDF43D3-70E6-7CB6-0C1D-6B77BF1C153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71251" y="571029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xmlns="" id="{59A16CEF-403B-783E-2DC2-22D0586C918E}"/>
                  </a:ext>
                </a:extLst>
              </p14:cNvPr>
              <p14:cNvContentPartPr/>
              <p14:nvPr/>
            </p14:nvContentPartPr>
            <p14:xfrm>
              <a:off x="2721291" y="554829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59A16CEF-403B-783E-2DC2-22D0586C918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15171" y="548709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02A9D839-6278-1D4E-8BC1-A62293193FB6}"/>
              </a:ext>
            </a:extLst>
          </p:cNvPr>
          <p:cNvGrpSpPr/>
          <p:nvPr/>
        </p:nvGrpSpPr>
        <p:grpSpPr>
          <a:xfrm>
            <a:off x="3494211" y="609549"/>
            <a:ext cx="360" cy="360"/>
            <a:chOff x="3494211" y="609549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xmlns="" id="{5C813D9B-62B9-937C-5469-B5DE68338B4D}"/>
                    </a:ext>
                  </a:extLst>
                </p14:cNvPr>
                <p14:cNvContentPartPr/>
                <p14:nvPr/>
              </p14:nvContentPartPr>
              <p14:xfrm>
                <a:off x="3494211" y="609549"/>
                <a:ext cx="360" cy="36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5C813D9B-62B9-937C-5469-B5DE68338B4D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488091" y="603429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xmlns="" id="{B8016622-D873-0343-BFAA-B39BA6A2773D}"/>
                    </a:ext>
                  </a:extLst>
                </p14:cNvPr>
                <p14:cNvContentPartPr/>
                <p14:nvPr/>
              </p14:nvContentPartPr>
              <p14:xfrm>
                <a:off x="3494211" y="609549"/>
                <a:ext cx="360" cy="3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B8016622-D873-0343-BFAA-B39BA6A2773D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488091" y="603429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xmlns="" id="{1D0AD2D8-E726-CCBF-75EE-D554128A5E96}"/>
                    </a:ext>
                  </a:extLst>
                </p14:cNvPr>
                <p14:cNvContentPartPr/>
                <p14:nvPr/>
              </p14:nvContentPartPr>
              <p14:xfrm>
                <a:off x="3494211" y="609549"/>
                <a:ext cx="360" cy="3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D0AD2D8-E726-CCBF-75EE-D554128A5E96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488091" y="603429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xmlns="" id="{D699DF03-A450-A4E1-3601-832B337F1674}"/>
                    </a:ext>
                  </a:extLst>
                </p14:cNvPr>
                <p14:cNvContentPartPr/>
                <p14:nvPr/>
              </p14:nvContentPartPr>
              <p14:xfrm>
                <a:off x="3494211" y="609549"/>
                <a:ext cx="360" cy="3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D699DF03-A450-A4E1-3601-832B337F1674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488091" y="603429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xmlns="" id="{681F2AEA-1A24-07A1-AD62-59950F179F7E}"/>
                    </a:ext>
                  </a:extLst>
                </p14:cNvPr>
                <p14:cNvContentPartPr/>
                <p14:nvPr/>
              </p14:nvContentPartPr>
              <p14:xfrm>
                <a:off x="3494211" y="609549"/>
                <a:ext cx="360" cy="3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81F2AEA-1A24-07A1-AD62-59950F179F7E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488091" y="603429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xmlns="" id="{7CBE1009-93B8-6920-E2F5-06EE3E740E2D}"/>
                    </a:ext>
                  </a:extLst>
                </p14:cNvPr>
                <p14:cNvContentPartPr/>
                <p14:nvPr/>
              </p14:nvContentPartPr>
              <p14:xfrm>
                <a:off x="3494211" y="609549"/>
                <a:ext cx="360" cy="36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7CBE1009-93B8-6920-E2F5-06EE3E740E2D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488091" y="603429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xmlns="" id="{615A4BF0-0F92-3E79-E7FA-EC9B92113709}"/>
                    </a:ext>
                  </a:extLst>
                </p14:cNvPr>
                <p14:cNvContentPartPr/>
                <p14:nvPr/>
              </p14:nvContentPartPr>
              <p14:xfrm>
                <a:off x="3494211" y="609549"/>
                <a:ext cx="360" cy="3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615A4BF0-0F92-3E79-E7FA-EC9B92113709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488091" y="603429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DE7B3FA3-56B3-FC2C-1A02-6A7479636010}"/>
              </a:ext>
            </a:extLst>
          </p:cNvPr>
          <p:cNvGrpSpPr/>
          <p:nvPr/>
        </p:nvGrpSpPr>
        <p:grpSpPr>
          <a:xfrm>
            <a:off x="3907851" y="3635349"/>
            <a:ext cx="360" cy="11520"/>
            <a:chOff x="3907851" y="3635349"/>
            <a:chExt cx="360" cy="11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xmlns="" id="{39712916-07BB-141E-9958-DE0070501EB3}"/>
                    </a:ext>
                  </a:extLst>
                </p14:cNvPr>
                <p14:cNvContentPartPr/>
                <p14:nvPr/>
              </p14:nvContentPartPr>
              <p14:xfrm>
                <a:off x="3907851" y="3642189"/>
                <a:ext cx="360" cy="468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39712916-07BB-141E-9958-DE0070501EB3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901731" y="3636069"/>
                  <a:ext cx="12600" cy="1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xmlns="" id="{F8411867-176D-1B9D-CEBA-248DF44C6A10}"/>
                    </a:ext>
                  </a:extLst>
                </p14:cNvPr>
                <p14:cNvContentPartPr/>
                <p14:nvPr/>
              </p14:nvContentPartPr>
              <p14:xfrm>
                <a:off x="3907851" y="3635349"/>
                <a:ext cx="360" cy="36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F8411867-176D-1B9D-CEBA-248DF44C6A10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901731" y="3629229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" name="AutoShape 2" descr="Εικόνα που περιέχει κείμενο, γραμματοσειρά, λογότυπο, σύμβολο&#10;&#10;Περιγραφή που δημιουργήθηκε αυτόματα"/>
          <p:cNvSpPr>
            <a:spLocks noChangeAspect="1" noChangeArrowheads="1"/>
          </p:cNvSpPr>
          <p:nvPr/>
        </p:nvSpPr>
        <p:spPr bwMode="auto">
          <a:xfrm>
            <a:off x="276225" y="1807336"/>
            <a:ext cx="790575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AutoShape 4" descr="Εικόνα που περιέχει κείμενο, γραμματοσειρά, λογότυπο, σύμβολο&#10;&#10;Περιγραφή που δημιουργήθηκε αυτόματα"/>
          <p:cNvSpPr>
            <a:spLocks noChangeAspect="1" noChangeArrowheads="1"/>
          </p:cNvSpPr>
          <p:nvPr/>
        </p:nvSpPr>
        <p:spPr bwMode="auto">
          <a:xfrm>
            <a:off x="276225" y="7937"/>
            <a:ext cx="790575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5" name="AutoShape 6" descr="Εικόνα που περιέχει κείμενο, γραμματοσειρά, λογότυπο, σύμβολο&#10;&#10;Περιγραφή που δημιουργήθηκε αυτόματα"/>
          <p:cNvSpPr>
            <a:spLocks noChangeAspect="1" noChangeArrowheads="1"/>
          </p:cNvSpPr>
          <p:nvPr/>
        </p:nvSpPr>
        <p:spPr bwMode="auto">
          <a:xfrm>
            <a:off x="123825" y="-144463"/>
            <a:ext cx="790575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6" name="AutoShape 8" descr="Εικόνα που περιέχει κείμενο, γραμματοσειρά, λογότυπο, σύμβολο&#10;&#10;Περιγραφή που δημιουργήθηκε αυτόματα"/>
          <p:cNvSpPr>
            <a:spLocks noChangeAspect="1" noChangeArrowheads="1"/>
          </p:cNvSpPr>
          <p:nvPr/>
        </p:nvSpPr>
        <p:spPr bwMode="auto">
          <a:xfrm>
            <a:off x="276225" y="7937"/>
            <a:ext cx="790575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93481BF1-4995-B175-35FA-1407E8972FB8}"/>
              </a:ext>
            </a:extLst>
          </p:cNvPr>
          <p:cNvSpPr txBox="1"/>
          <p:nvPr/>
        </p:nvSpPr>
        <p:spPr>
          <a:xfrm>
            <a:off x="1355630" y="6319654"/>
            <a:ext cx="7461798" cy="33855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solidFill>
                  <a:schemeClr val="bg1"/>
                </a:solidFill>
              </a:rPr>
              <a:t>* Θα χορηγηθεί βεβαίωση παρακολούθησης 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09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</TotalTime>
  <Words>62</Words>
  <Application>Microsoft Office PowerPoint</Application>
  <PresentationFormat>Ευρεία οθόνη</PresentationFormat>
  <Paragraphs>13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Helvetica</vt:lpstr>
      <vt:lpstr>Wingdings 3</vt:lpstr>
      <vt:lpstr>Ion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Sophia Pelos</dc:creator>
  <cp:lastModifiedBy>User</cp:lastModifiedBy>
  <cp:revision>3</cp:revision>
  <dcterms:created xsi:type="dcterms:W3CDTF">2025-11-12T16:42:41Z</dcterms:created>
  <dcterms:modified xsi:type="dcterms:W3CDTF">2025-11-13T07:45:00Z</dcterms:modified>
</cp:coreProperties>
</file>